
<file path=[Content_Types].xml><?xml version="1.0" encoding="utf-8"?>
<Types xmlns="http://schemas.openxmlformats.org/package/2006/content-types">
  <Default Extension="wav" ContentType="audio/x-wav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96" r:id="rId7"/>
    <p:sldId id="295" r:id="rId8"/>
    <p:sldId id="259" r:id="rId9"/>
    <p:sldId id="260" r:id="rId10"/>
    <p:sldId id="261" r:id="rId11"/>
    <p:sldId id="298" r:id="rId12"/>
    <p:sldId id="354" r:id="rId13"/>
    <p:sldId id="297" r:id="rId14"/>
    <p:sldId id="262" r:id="rId15"/>
    <p:sldId id="300" r:id="rId16"/>
    <p:sldId id="263" r:id="rId17"/>
    <p:sldId id="299" r:id="rId18"/>
    <p:sldId id="301" r:id="rId19"/>
    <p:sldId id="302" r:id="rId20"/>
    <p:sldId id="303" r:id="rId21"/>
    <p:sldId id="304" r:id="rId22"/>
    <p:sldId id="305" r:id="rId23"/>
    <p:sldId id="31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22" r:id="rId34"/>
    <p:sldId id="316" r:id="rId35"/>
    <p:sldId id="317" r:id="rId36"/>
    <p:sldId id="318" r:id="rId37"/>
    <p:sldId id="319" r:id="rId38"/>
    <p:sldId id="320" r:id="rId39"/>
    <p:sldId id="321" r:id="rId40"/>
    <p:sldId id="323" r:id="rId41"/>
    <p:sldId id="324" r:id="rId42"/>
    <p:sldId id="325" r:id="rId43"/>
    <p:sldId id="327" r:id="rId44"/>
    <p:sldId id="328" r:id="rId45"/>
    <p:sldId id="329" r:id="rId46"/>
    <p:sldId id="330" r:id="rId47"/>
    <p:sldId id="333" r:id="rId48"/>
    <p:sldId id="332" r:id="rId49"/>
    <p:sldId id="331" r:id="rId50"/>
    <p:sldId id="334" r:id="rId51"/>
    <p:sldId id="335" r:id="rId52"/>
    <p:sldId id="337" r:id="rId53"/>
    <p:sldId id="336" r:id="rId54"/>
    <p:sldId id="339" r:id="rId55"/>
    <p:sldId id="338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</p:sldIdLst>
  <p:sldSz cx="9144000" cy="5143500" type="screen16x9"/>
  <p:notesSz cx="6858000" cy="9144000"/>
  <p:embeddedFontLst>
    <p:embeddedFont>
      <p:font typeface="Hind" panose="02000000000000000000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846C9C-7ABE-40BD-9EC1-CAFEBF59F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font" Target="fonts/font1.fntdata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mall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 panose="02000000000000000000"/>
              <a:buNone/>
              <a:defRPr sz="3000" b="1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›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 panose="02000000000000000000"/>
              <a:buChar char="»"/>
              <a:defRPr sz="24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 panose="02000000000000000000"/>
                <a:ea typeface="Hind" panose="02000000000000000000"/>
                <a:cs typeface="Hind" panose="02000000000000000000"/>
                <a:sym typeface="Hind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.xml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166151" y="1927299"/>
            <a:ext cx="5033639" cy="3053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Salary 2020–2023</a:t>
            </a:r>
            <a:b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&amp; AI</a:t>
            </a:r>
            <a:endParaRPr lang="en-US" sz="14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717071" y="711711"/>
            <a:ext cx="7709858" cy="1314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50"/>
              </a:lnSpc>
            </a:pPr>
            <a:r>
              <a:rPr lang="vi-VN" alt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vi-VN" altLang="en-US" sz="4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vi-VN" altLang="en-US" sz="4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FPT Polytechn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89"/>
            <a:ext cx="3112863" cy="804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30819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95" y="0"/>
            <a:ext cx="3018264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25" y="0"/>
            <a:ext cx="282091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CHI TIẾT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2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/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r="2471"/>
          <a:stretch>
            <a:fillRect/>
          </a:stretch>
        </p:blipFill>
        <p:spPr>
          <a:xfrm>
            <a:off x="-67658" y="0"/>
            <a:ext cx="921153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67088" y="453483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Dashboard DATA SCIENCE &amp; AI SALARY ANALYSIS 2020–2023</a:t>
            </a:r>
            <a:endParaRPr sz="1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4942" y="1763596"/>
            <a:ext cx="4119715" cy="3214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remote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Average Salary (USD)</a:t>
            </a:r>
            <a:endParaRPr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55404" y="1460359"/>
          <a:ext cx="6597446" cy="2944490"/>
        </p:xfrm>
        <a:graphic>
          <a:graphicData uri="http://schemas.openxmlformats.org/drawingml/2006/table">
            <a:tbl>
              <a:tblPr/>
              <a:tblGrid>
                <a:gridCol w="3298723"/>
                <a:gridCol w="3298723"/>
              </a:tblGrid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Năm</a:t>
                      </a:r>
                      <a:endParaRPr lang="en-US" sz="1400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Lương trung bình (USD)</a:t>
                      </a:r>
                      <a:endParaRPr lang="vi-VN" sz="1400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~92K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~94K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~133K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  <a:tr h="588898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~140K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870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vi-VN" sz="4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8851" y="1166881"/>
            <a:ext cx="457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→ 2021: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 nhẹ (92K → 94K)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 → 2022: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tăng mạnh (94K → 133K)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 đoạn bùng nổ nhu cầu Data/AI.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 → 2023: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tiếp tục tăng nhưng chậm hơn (133K → 140K).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hướng chung: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Lương ngành Data Science &amp; AI tăng rõ rệt trong 4 năm được phân tích.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06417" y="190967"/>
            <a:ext cx="6257944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 </a:t>
            </a: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Tỷ lệ lương trung bình theo năm</a:t>
            </a:r>
            <a:endParaRPr sz="66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1286334"/>
            <a:ext cx="4572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~31.79%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~28.44%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~20.07%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2020: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~19.69%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Điều này cho thấy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năm 2023 chiếm tỷ trọng lớn nhất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phản ánh xu hướng lương ngày càng tăng theo năm.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480042" y="0"/>
            <a:ext cx="5363209" cy="7767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3.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Tổng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kết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endParaRPr sz="72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29032" y="988516"/>
            <a:ext cx="650895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2023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remote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DS/AI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2020–2023.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TỔNG QUAN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2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/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1510972" y="22335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DỰ ÁN </a:t>
            </a:r>
            <a:endParaRPr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2"/>
          </p:nvPr>
        </p:nvSpPr>
        <p:spPr>
          <a:xfrm>
            <a:off x="734088" y="996624"/>
            <a:ext cx="3257700" cy="407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 ĐẦU </a:t>
            </a:r>
            <a:endParaRPr lang="en-US" sz="2400" b="1" dirty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200" dirty="0">
              <a:solidFill>
                <a:srgbClr val="FFC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diện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3.755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 ds_salaries.csv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nhằm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kể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4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bùng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 &amp; AI</a:t>
            </a:r>
            <a:endParaRPr lang="en-US" sz="16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Đồng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lộ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giai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đoạn</a:t>
            </a:r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2025–20261</a:t>
            </a: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body" idx="2"/>
          </p:nvPr>
        </p:nvSpPr>
        <p:spPr>
          <a:xfrm>
            <a:off x="4218040" y="939250"/>
            <a:ext cx="3425634" cy="41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24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24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FFC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Hé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lộ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xu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màu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mè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2020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2023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thấy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rõ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yếu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then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chốt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Tìm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nghề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"hot"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(Remote/On-site)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quốc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hậu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hĩnh</a:t>
            </a:r>
            <a:r>
              <a:rPr lang="en-US" sz="16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2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2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7"/>
            <a:ext cx="9144000" cy="5140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6916" y="0"/>
            <a:ext cx="852456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3755 – Total Employees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dataset: 3.755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Science &amp; AI.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138K – Average Salary (USD)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dataset: 138.000 USD/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135K – Median Salary (USD)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135.000 USD /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450K – Highest Salary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450.000 USD.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5.13K – Lowest Salary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5.130 USD (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0.03 – YoY Salary Growth (%)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3%,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Salary by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sz="36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06245" y="915847"/>
            <a:ext cx="8259097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2020: 92K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2021: 94K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2022: 133K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2023: 140K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mạnh nhất: 2021 → 2022</a:t>
            </a:r>
            <a:endParaRPr lang="vi-V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6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26718" y="1135625"/>
          <a:ext cx="6312309" cy="2752597"/>
        </p:xfrm>
        <a:graphic>
          <a:graphicData uri="http://schemas.openxmlformats.org/drawingml/2006/table">
            <a:tbl>
              <a:tblPr/>
              <a:tblGrid>
                <a:gridCol w="2104103"/>
                <a:gridCol w="2104103"/>
                <a:gridCol w="2104103"/>
              </a:tblGrid>
              <a:tr h="67516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20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20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Mid-level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21.44%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Entry-level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8.52%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935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Executive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3.04%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8309" y="3981628"/>
            <a:ext cx="7187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Nhân sự Senior chiếm phần lớn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bình khá cao (138K)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remote_ratio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53730" y="1042219"/>
          <a:ext cx="6449961" cy="2743200"/>
        </p:xfrm>
        <a:graphic>
          <a:graphicData uri="http://schemas.openxmlformats.org/drawingml/2006/table">
            <a:tbl>
              <a:tblPr/>
              <a:tblGrid>
                <a:gridCol w="2149987"/>
                <a:gridCol w="2149987"/>
                <a:gridCol w="2149987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Remote_ratio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tại văn phòng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51.21%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43.75%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remote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076920" y="70026"/>
            <a:ext cx="661190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remote_ratio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76920" y="1090758"/>
          <a:ext cx="6449961" cy="2743200"/>
        </p:xfrm>
        <a:graphic>
          <a:graphicData uri="http://schemas.openxmlformats.org/drawingml/2006/table">
            <a:tbl>
              <a:tblPr/>
              <a:tblGrid>
                <a:gridCol w="2149987"/>
                <a:gridCol w="2149987"/>
                <a:gridCol w="2149987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Remote_ratio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nghĩa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Tỷ</a:t>
                      </a:r>
                      <a:r>
                        <a:rPr lang="en-US" sz="1600" b="1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endParaRPr lang="en-US" sz="1600" b="1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tại văn phòng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51.21%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43.75%</a:t>
                      </a:r>
                      <a:endParaRPr lang="en-US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remote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5.03%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3951945"/>
            <a:ext cx="7089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hybrid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full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7452852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5. </a:t>
            </a:r>
            <a: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quốc gia có lương trung bình cao nhất</a:t>
            </a:r>
            <a:b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cột thể hiện lương trung bình theo </a:t>
            </a:r>
            <a:r>
              <a:rPr lang="vi-VN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455174" y="1050072"/>
            <a:ext cx="662694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🇮🇱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 – 271K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⭐ (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 nhất)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🇵🇷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Puerto Rico – 168K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🇺🇸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 – 152K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🇷🇺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Russia – 140K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🇨🇦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 – 132K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🇳🇿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Zealand – 125K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🇧🇦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Bosnia &amp; Herzegovina – 120K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🇮🇪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Ireland – 115K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🇯🇵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 – 114K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🇸🇪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Sweden – 105K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 đang dẫn đầu mạnh</a:t>
            </a:r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V</a:t>
            </a:r>
            <a:r>
              <a:rPr lang="vi-V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ì ngành AI của Israel rất phát triển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0" y="118983"/>
            <a:ext cx="3588774" cy="8062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(Filters)</a:t>
            </a:r>
            <a:endParaRPr lang="vi-VN" sz="4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53729" y="835742"/>
            <a:ext cx="76789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group filter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Cho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2020–2023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EN, MI, SE, EX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US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company_size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Small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= Medium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= Large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7452852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70271" y="757084"/>
            <a:ext cx="85736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 Data/AI có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tăng mạnh từ 2021 → 2022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 sự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chiếm đa số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ảnh hưởng đế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 lương trung bình cao.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thức làm việc chủ yếu: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+ Hybrid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100% rất thấp.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Israel, Mỹ và Puerto Rico là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nơi trả lương cao nhất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 trưởng lương YoY chỉ 3% → thị trường đang dần bão hòa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949911" y="1771856"/>
            <a:ext cx="7244178" cy="1370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CHÀO MỪNG</a:t>
            </a:r>
            <a:br>
              <a:rPr lang="en-GB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QUÝ THẦY CÔ 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074" name="Picture 2" descr="Hình ảnh Ghim câu chuyện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33" y="-29610"/>
            <a:ext cx="8007658" cy="1597357"/>
          </a:xfrm>
          <a:prstGeom prst="homePlat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1884986" y="3222515"/>
            <a:ext cx="56344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10"/>
              </a:lnSpc>
            </a:pPr>
            <a:endParaRPr lang="en-US" sz="2000" spc="-3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vi-V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iảng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hướng dẫn: </a:t>
            </a:r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Văn Huy </a:t>
            </a:r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spc="-3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spc="-3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DP20302</a:t>
            </a:r>
            <a:endParaRPr 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b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3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/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5"/>
            <a:ext cx="9144000" cy="504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15844" y="453760"/>
            <a:ext cx="60959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138.51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Average Salary (USD)</a:t>
            </a:r>
            <a:endParaRPr lang="vi-V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trung bình.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135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Median Salary (USD)</a:t>
            </a:r>
            <a:endParaRPr lang="vi-V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trung vị, gần trung bình → dữ liệu khá ổn, không quá lệch.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430.97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Highest Salary (USD)</a:t>
            </a:r>
            <a:endParaRPr lang="vi-V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cao nhất.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5.13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– Lowest Salary</a:t>
            </a:r>
            <a:endParaRPr lang="vi-V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cực thấp, thường là vị trí Intern hoặc nước thu nhập thấp.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3679 –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Jobs (Location)</a:t>
            </a:r>
            <a:endParaRPr lang="vi-V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Tổng số dòng dữ liệu theo vị trí địa lý.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6581" y="1042220"/>
            <a:ext cx="7339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Average Salary by company_location and job_title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Mỗi chấm trên bản đồ là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một vị trí công ty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.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Màu sắc thể hiện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loại công việc (job_title)</a:t>
            </a: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Developer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Applied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Engineer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6581" y="1042220"/>
            <a:ext cx="7339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 Mỹ (đặc biệt Mỹ và Canada)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có nhiều điểm đậm – cho thấy lương cao.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Âu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lương cao ở Đức, Hà Lan, Anh, Thụy Sĩ.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Á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Nhật, Singapore có lương nổi bật hơn các nước khác.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Úc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khá nhiều điểm lương cao cho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 &amp; AI Scientist.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➡️ </a:t>
            </a:r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phần cực kỳ hữu ích để so sánh cùng một job nhưng khác quốc gia.</a:t>
            </a:r>
            <a:endParaRPr lang="vi-VN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lương trung bình theo khu vực &amp; công việc</a:t>
            </a:r>
            <a:endParaRPr sz="5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02253" y="908985"/>
            <a:ext cx="7339494" cy="3903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Average Salary by company_location and job_title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Mỗi chấm trên bản đồ là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một vị trí công ty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.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Màu sắc thể hiện </a:t>
            </a:r>
            <a:r>
              <a:rPr lang="vi-VN" sz="2400" b="1" dirty="0">
                <a:solidFill>
                  <a:schemeClr val="tx1"/>
                </a:solidFill>
                <a:latin typeface="+mj-lt"/>
              </a:rPr>
              <a:t>loại công việc (job_title)</a:t>
            </a:r>
            <a:r>
              <a:rPr lang="vi-VN" sz="2400" dirty="0">
                <a:solidFill>
                  <a:schemeClr val="tx1"/>
                </a:solidFill>
                <a:latin typeface="+mj-lt"/>
              </a:rPr>
              <a:t> 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Developer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AI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Applied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Engineer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  <a:p>
            <a:pPr marL="800100" lvl="1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tx1"/>
                </a:solidFill>
                <a:latin typeface="+mj-lt"/>
              </a:rPr>
              <a:t>Data Scientist</a:t>
            </a:r>
            <a:endParaRPr lang="vi-VN" sz="24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(</a:t>
            </a:r>
            <a:r>
              <a:rPr lang="en-US" sz="2400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company_size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8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22439" y="1122075"/>
          <a:ext cx="5972174" cy="1514165"/>
        </p:xfrm>
        <a:graphic>
          <a:graphicData uri="http://schemas.openxmlformats.org/drawingml/2006/table">
            <a:tbl>
              <a:tblPr/>
              <a:tblGrid>
                <a:gridCol w="2986087"/>
                <a:gridCol w="2986087"/>
              </a:tblGrid>
              <a:tr h="404474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size</a:t>
                      </a:r>
                      <a:endParaRPr lang="en-US" sz="1800" b="1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salary</a:t>
                      </a:r>
                      <a:endParaRPr lang="en-US" sz="18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(Medium)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143.32K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(Large)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119.75K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89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 (Small)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79.70K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52051" y="2861863"/>
            <a:ext cx="6528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Medium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scale-up tech,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Big Tech.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 Small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job_title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99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455174" y="816325"/>
            <a:ext cx="57813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🥇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Tech Lead — 0.38M (380K USD)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Top highest salary.</a:t>
            </a:r>
            <a:b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Vai trò quản lý kỹ thuật + chiến lược, yêu cầu kinh nghiệm cao.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🥈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Data Architect — 0.25M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Thiết kế hệ thống dữ liệu cloud, rất hot.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🥉 </a:t>
            </a:r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Lead / Principal Data Scientist — 0.21M – 0.22M</a:t>
            </a:r>
            <a:endParaRPr lang="vi-VN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Vai trò senior/trưởng nhóm.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Engineer — ~0.19M</a:t>
            </a:r>
            <a:endParaRPr lang="vi-VN" sz="18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Công việc kỹ thuật nhưng không hẳn cao nhất.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🧑‍💻 </a:t>
            </a:r>
            <a:r>
              <a:rPr lang="en-US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 hưởng của remote_ratio đến lương</a:t>
            </a:r>
            <a:endParaRPr sz="16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465006" y="1160208"/>
            <a:ext cx="59780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 giá trị hiển thị</a:t>
            </a:r>
            <a:endParaRPr lang="en-US" sz="20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138.51K (45.07%) → sum of remote_ratio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168.8K (54.93%) → average salary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👉 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làm việc remote nhiều hơn có xu hướng lương cao hơn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(168K &gt; 138K)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thường là nhân sự chất lượng cao</a:t>
            </a:r>
            <a:endParaRPr lang="vi-VN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ty tuyển remote global → trả theo mức thị trường quốc tế</a:t>
            </a:r>
            <a:endParaRPr lang="vi-VN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112500" y="-475285"/>
            <a:ext cx="4678533" cy="1540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SHIP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371" t="6223" r="8222"/>
          <a:stretch>
            <a:fillRect/>
          </a:stretch>
        </p:blipFill>
        <p:spPr>
          <a:xfrm>
            <a:off x="0" y="929380"/>
            <a:ext cx="2787588" cy="418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3778" t="5851" r="7777" b="-222"/>
          <a:stretch>
            <a:fillRect/>
          </a:stretch>
        </p:blipFill>
        <p:spPr>
          <a:xfrm>
            <a:off x="2871449" y="929380"/>
            <a:ext cx="2987813" cy="4184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5244" t="6666" r="8959"/>
          <a:stretch>
            <a:fillRect/>
          </a:stretch>
        </p:blipFill>
        <p:spPr>
          <a:xfrm>
            <a:off x="5999419" y="929380"/>
            <a:ext cx="2831206" cy="4184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09600" y="70026"/>
            <a:ext cx="7079226" cy="972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6"/>
                </a:solidFill>
              </a:rPr>
              <a:t>6. </a:t>
            </a:r>
            <a:r>
              <a:rPr lang="en-US" sz="2000" b="1" dirty="0" err="1">
                <a:solidFill>
                  <a:schemeClr val="accent6"/>
                </a:solidFill>
              </a:rPr>
              <a:t>Lương</a:t>
            </a:r>
            <a:r>
              <a:rPr lang="en-US" sz="2000" b="1" dirty="0">
                <a:solidFill>
                  <a:schemeClr val="accent6"/>
                </a:solidFill>
              </a:rPr>
              <a:t> </a:t>
            </a:r>
            <a:r>
              <a:rPr lang="en-US" sz="2000" b="1" dirty="0" err="1">
                <a:solidFill>
                  <a:schemeClr val="accent6"/>
                </a:solidFill>
              </a:rPr>
              <a:t>theo</a:t>
            </a:r>
            <a:r>
              <a:rPr lang="en-US" sz="2000" b="1" dirty="0">
                <a:solidFill>
                  <a:schemeClr val="accent6"/>
                </a:solidFill>
              </a:rPr>
              <a:t> level (</a:t>
            </a:r>
            <a:r>
              <a:rPr lang="en-US" sz="2000" b="1" dirty="0" err="1">
                <a:solidFill>
                  <a:schemeClr val="accent6"/>
                </a:solidFill>
              </a:rPr>
              <a:t>experience_level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  <a:endParaRPr sz="138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71599" y="1042220"/>
          <a:ext cx="5972175" cy="1584960"/>
        </p:xfrm>
        <a:graphic>
          <a:graphicData uri="http://schemas.openxmlformats.org/drawingml/2006/table">
            <a:tbl>
              <a:tblPr>
                <a:tableStyleId>{91846C9C-7ABE-40BD-9EC1-CAFEBF59FA30}</a:tableStyleId>
              </a:tblPr>
              <a:tblGrid>
                <a:gridCol w="1990725"/>
                <a:gridCol w="1990725"/>
                <a:gridCol w="199072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  <a:endParaRPr lang="en-US" sz="1800"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Salary avg</a:t>
                      </a:r>
                      <a:endParaRPr lang="en-US" sz="1800" b="1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sz="1800" b="1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 (Executive)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196.42K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(36.7%)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 (Senior)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153.16K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(28.63%)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 (Mid-level)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105.23K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(19.67%)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 (Entry)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80.18K</a:t>
                      </a:r>
                      <a:endParaRPr lang="en-US" b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(14.99%)</a:t>
                      </a:r>
                      <a:endParaRPr lang="en-US" b="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85257" y="3039083"/>
            <a:ext cx="55448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&amp; SE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tx1"/>
              </a:buClr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Entry-level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80K →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3" y="29497"/>
            <a:ext cx="3077497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103923" y="699981"/>
            <a:ext cx="745285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khu vực</a:t>
            </a: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Mỹ, Israel, Anh, Đức, Canada dẫn đầu lương cao nhất.</a:t>
            </a:r>
            <a:endParaRPr lang="vi-VN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 Á: Singapore, Nhật nổi bật.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công việc</a:t>
            </a: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Lead và Architect là những job top 1 lương.</a:t>
            </a:r>
            <a:endParaRPr lang="vi-VN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thường không cao bằng Data Engineer/Architect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quy mô công ty</a:t>
            </a: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Medium-size trả cao nhất.</a:t>
            </a:r>
            <a:endParaRPr lang="vi-VN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công ty trả thấp nhất.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mức độ remote</a:t>
            </a: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remote trả cao hơn onsite.</a:t>
            </a:r>
            <a:endParaRPr lang="en-US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kinh nghiệm</a:t>
            </a:r>
            <a:endParaRPr lang="vi-VN" sz="16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highest &gt; SE &gt; MI &gt; EN.</a:t>
            </a:r>
            <a:endParaRPr lang="vi-VN" sz="16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735980" y="1152293"/>
            <a:ext cx="7278029" cy="2276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  <a:b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 VỰC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666478" y="28557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4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/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3"/>
            <a:ext cx="9144000" cy="5140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401097" y="155704"/>
            <a:ext cx="596326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>
              <a:buClr>
                <a:schemeClr val="accent6"/>
              </a:buClr>
              <a:buAutoNum type="arabicPeriod"/>
            </a:pP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Summary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</a:pPr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Avg Salary: 137.57K</a:t>
            </a:r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mức lương trung bình toàn cầu của toàn bộ dataset.</a:t>
            </a:r>
            <a:endParaRPr lang="en-US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Jobs (Location): 3755</a:t>
            </a:r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Tổng số bản ghi công việc được thống kê.</a:t>
            </a:r>
            <a:endParaRPr lang="vi-VN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17514" y="309592"/>
            <a:ext cx="72168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(Filters –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(2020 → 2023)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experience_level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chemeClr val="accent6"/>
              </a:buClr>
            </a:pP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en-US" sz="3600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590368" y="784968"/>
            <a:ext cx="596326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Median Salary (Location) by company_location (Bản đồ thế giới)</a:t>
            </a:r>
            <a:endParaRPr lang="en-US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4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 đồ tô màu theo </a:t>
            </a:r>
            <a:r>
              <a:rPr lang="vi-VN" sz="24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salary</a:t>
            </a: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từng quốc gia mà công ty đặt trụ sở.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đậm = lương cao hơn.</a:t>
            </a:r>
            <a:endParaRPr lang="vi-VN" sz="24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</a:pPr>
            <a:endParaRPr lang="vi-VN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8258" y="274247"/>
            <a:ext cx="7207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Total Jobs &amp; Avg Salary by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donut –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4445" y="1852496"/>
            <a:ext cx="585511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vi-VN" sz="16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 lệ số lượng công việc theo từng quốc gia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 sắc phân biệt từng country code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chiếm ~81% (3K công việc)</a:t>
            </a: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áp đảo dataset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GB, CA, ES, DE chỉ chiếm phần nhỏ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65239" y="224653"/>
            <a:ext cx="6469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Avg Salary (Location) by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65239" y="1986116"/>
          <a:ext cx="6725264" cy="2041946"/>
        </p:xfrm>
        <a:graphic>
          <a:graphicData uri="http://schemas.openxmlformats.org/drawingml/2006/table">
            <a:tbl>
              <a:tblPr/>
              <a:tblGrid>
                <a:gridCol w="3268737"/>
                <a:gridCol w="3456527"/>
              </a:tblGrid>
              <a:tr h="50085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Quốc</a:t>
                      </a:r>
                      <a:r>
                        <a:rPr lang="en-US" sz="20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endParaRPr lang="en-US" sz="20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 Salary</a:t>
                      </a:r>
                      <a:endParaRPr lang="en-US" sz="2000" b="1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 (Israel)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~0.27M → cao nhất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~0.17M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~0.15M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27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~0.14M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3056" y="1081801"/>
            <a:ext cx="6725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quốc gia có mức lương trung bình cao nhất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-81116" y="295343"/>
            <a:ext cx="72070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Difference from Global Avg Salary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4445" y="1262560"/>
            <a:ext cx="585511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mức lương ở từng quốc gia 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 trung bình toàn cầu (137.57K)</a:t>
            </a:r>
            <a:endParaRPr lang="en-US" sz="24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 dương → cao hơn trung bình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 âm → thấp hơn trung bình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cao hơn global ~110K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nước EU thấp hơn trung bình khá nhiều</a:t>
            </a:r>
            <a:endParaRPr lang="vi-VN" sz="20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1850994" y="-67482"/>
            <a:ext cx="5442012" cy="6658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SHIP </a:t>
            </a:r>
            <a:endParaRPr sz="36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408" t="5482" r="9999"/>
          <a:stretch>
            <a:fillRect/>
          </a:stretch>
        </p:blipFill>
        <p:spPr>
          <a:xfrm>
            <a:off x="156316" y="598344"/>
            <a:ext cx="4264763" cy="4545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518" t="2222" r="7963" b="148"/>
          <a:stretch>
            <a:fillRect/>
          </a:stretch>
        </p:blipFill>
        <p:spPr>
          <a:xfrm>
            <a:off x="4515252" y="598345"/>
            <a:ext cx="4264763" cy="4545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65239" y="224653"/>
            <a:ext cx="6469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Jobs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location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62690" y="1919257"/>
          <a:ext cx="5972174" cy="1897293"/>
        </p:xfrm>
        <a:graphic>
          <a:graphicData uri="http://schemas.openxmlformats.org/drawingml/2006/table">
            <a:tbl>
              <a:tblPr/>
              <a:tblGrid>
                <a:gridCol w="2986087"/>
                <a:gridCol w="2986087"/>
              </a:tblGrid>
              <a:tr h="37329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</a:t>
                      </a:r>
                      <a:endParaRPr lang="en-US" sz="1800" b="1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Jobs</a:t>
                      </a:r>
                      <a:endParaRPr lang="en-US" sz="1800" b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3040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lang="en-US" sz="140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US" sz="1400" dirty="0">
                        <a:solidFill>
                          <a:schemeClr val="tx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3755</a:t>
                      </a:r>
                      <a:endParaRPr lang="en-US" sz="14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88258" y="274247"/>
            <a:ext cx="72070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Avg Salary (Location) 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work_year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0258" y="1602902"/>
            <a:ext cx="624348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2020 → 2021: tăng nhẹ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2021 → 2022: tăng mạnh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2022 → 2023: tiếp tục tăng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>
                  <a:lumMod val="95000"/>
                </a:schemeClr>
              </a:solidFill>
              <a:latin typeface="+mn-lt"/>
            </a:endParaRPr>
          </a:p>
          <a:p>
            <a:pPr algn="ctr"/>
            <a:r>
              <a:rPr lang="vi-VN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Xu hướng chung: mức lương đang tăng theo thời gian</a:t>
            </a:r>
            <a:endParaRPr lang="vi-VN" sz="28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70270" y="254583"/>
            <a:ext cx="7207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Job Titles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4567" y="1238865"/>
            <a:ext cx="687274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các job title xuất hiện trong dataset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Computer Vision Researcher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Developer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Scientist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 Engineer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Data Scientist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2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47135" y="1140786"/>
            <a:ext cx="70497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US chiếm phần lớn số lượng công việc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Israel là nước trả lương trung bình cao nhất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Lương trung bình toàn cầu khoảng 137K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Lương tăng dần qua các năm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✔ Một số quốc gia thấp hơn mức trung bình khá nhiều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639096" y="1327479"/>
            <a:ext cx="7830735" cy="23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KINH NGHIỆM &amp; REMOTE 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41155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Science &amp; AI Salary Analysis 2020–2023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777513" y="-2278"/>
            <a:ext cx="1254638" cy="1209257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537677" y="39243"/>
            <a:ext cx="1178181" cy="1333379"/>
            <a:chOff x="2978" y="4634875"/>
            <a:chExt cx="698572" cy="987068"/>
          </a:xfrm>
        </p:grpSpPr>
        <p:sp>
          <p:nvSpPr>
            <p:cNvPr id="245" name="Google Shape;245;p21"/>
            <p:cNvSpPr/>
            <p:nvPr/>
          </p:nvSpPr>
          <p:spPr>
            <a:xfrm>
              <a:off x="2978" y="5178618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1"/>
          <p:cNvSpPr/>
          <p:nvPr/>
        </p:nvSpPr>
        <p:spPr>
          <a:xfrm rot="-931596">
            <a:off x="7052573" y="222027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832832" y="576959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5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Google Shape;246;p21"/>
          <p:cNvSpPr/>
          <p:nvPr/>
        </p:nvSpPr>
        <p:spPr>
          <a:xfrm>
            <a:off x="414052" y="1421259"/>
            <a:ext cx="123625" cy="99017"/>
          </a:xfrm>
          <a:custGeom>
            <a:avLst/>
            <a:gdLst/>
            <a:ahLst/>
            <a:cxnLst/>
            <a:rect l="l" t="t" r="r" b="b"/>
            <a:pathLst>
              <a:path w="2932" h="2932" extrusionOk="0">
                <a:moveTo>
                  <a:pt x="2028" y="1"/>
                </a:moveTo>
                <a:lnTo>
                  <a:pt x="1857" y="25"/>
                </a:lnTo>
                <a:lnTo>
                  <a:pt x="1686" y="74"/>
                </a:lnTo>
                <a:lnTo>
                  <a:pt x="1515" y="147"/>
                </a:lnTo>
                <a:lnTo>
                  <a:pt x="1369" y="269"/>
                </a:lnTo>
                <a:lnTo>
                  <a:pt x="1222" y="489"/>
                </a:lnTo>
                <a:lnTo>
                  <a:pt x="1002" y="831"/>
                </a:lnTo>
                <a:lnTo>
                  <a:pt x="563" y="1735"/>
                </a:lnTo>
                <a:lnTo>
                  <a:pt x="172" y="2565"/>
                </a:lnTo>
                <a:lnTo>
                  <a:pt x="1" y="2932"/>
                </a:lnTo>
                <a:lnTo>
                  <a:pt x="1" y="2932"/>
                </a:lnTo>
                <a:lnTo>
                  <a:pt x="367" y="2761"/>
                </a:lnTo>
                <a:lnTo>
                  <a:pt x="1198" y="2370"/>
                </a:lnTo>
                <a:lnTo>
                  <a:pt x="2101" y="1930"/>
                </a:lnTo>
                <a:lnTo>
                  <a:pt x="2443" y="1710"/>
                </a:lnTo>
                <a:lnTo>
                  <a:pt x="2663" y="1564"/>
                </a:lnTo>
                <a:lnTo>
                  <a:pt x="2785" y="1417"/>
                </a:lnTo>
                <a:lnTo>
                  <a:pt x="2858" y="1246"/>
                </a:lnTo>
                <a:lnTo>
                  <a:pt x="2907" y="1075"/>
                </a:lnTo>
                <a:lnTo>
                  <a:pt x="2932" y="904"/>
                </a:lnTo>
                <a:lnTo>
                  <a:pt x="2907" y="733"/>
                </a:lnTo>
                <a:lnTo>
                  <a:pt x="2858" y="562"/>
                </a:lnTo>
                <a:lnTo>
                  <a:pt x="2785" y="416"/>
                </a:lnTo>
                <a:lnTo>
                  <a:pt x="2663" y="269"/>
                </a:lnTo>
                <a:lnTo>
                  <a:pt x="2517" y="147"/>
                </a:lnTo>
                <a:lnTo>
                  <a:pt x="2370" y="74"/>
                </a:lnTo>
                <a:lnTo>
                  <a:pt x="2199" y="25"/>
                </a:lnTo>
                <a:lnTo>
                  <a:pt x="2028" y="1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3252" r="4959"/>
          <a:stretch>
            <a:fillRect/>
          </a:stretch>
        </p:blipFill>
        <p:spPr>
          <a:xfrm>
            <a:off x="0" y="0"/>
            <a:ext cx="9143875" cy="5278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391553" y="1918490"/>
            <a:ext cx="5972100" cy="109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(KPIs)</a:t>
            </a:r>
            <a:endParaRPr sz="4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72982" y="311408"/>
            <a:ext cx="798379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 lệ Remote: </a:t>
            </a:r>
            <a:r>
              <a:rPr lang="vi-VN" sz="28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43.75%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Gần một nửa lực lượng lao động làm việc từ xa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thấp nhất: ~5,132 USD</a:t>
            </a:r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vị: ~135,000 USD</a:t>
            </a:r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8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cao nhất: ~450,000 USD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8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Mức chênh lệch rất lớn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 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có biên độ lương theo vị trí và kinh nghiệm rất cao.</a:t>
            </a:r>
            <a:endParaRPr lang="vi-VN" sz="2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19433" y="0"/>
            <a:ext cx="7079226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vi-VN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2. Lương trung bình theo trạng thái làm việc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vi-VN" sz="1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(Remote / On-site / Hybrid)</a:t>
            </a:r>
            <a:endParaRPr sz="72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170037" y="945873"/>
            <a:ext cx="652862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~144K USD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~136K USD</a:t>
            </a: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Hybrid: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~78K US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xét:</a:t>
            </a:r>
            <a:endParaRPr lang="en-US" sz="20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 trả lương cao nhất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thấp đáng kể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 nhiều vị trí hybrid thuộc các quốc gia lương thấp hoặc kinh nghiệm thấp.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không cao nhất, trái với kỳ vọng,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 tranh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619433" y="0"/>
            <a:ext cx="7079226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👩‍💻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nhân sự theo job_title</a:t>
            </a:r>
            <a:endParaRPr sz="138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93057" y="1130710"/>
            <a:ext cx="653845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 lượng lao động tập trung vào</a:t>
            </a:r>
            <a:endParaRPr lang="en-US" sz="2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Ba nhóm nghề này chiếm phần lớn thị trường nhân sự ngành dữ liệu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khác như Researcher, Data Architect, Analytics Engineer…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vi-VN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lượng ít hơn nhiều.</a:t>
            </a:r>
            <a:endParaRPr lang="vi-VN" sz="24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281561" y="2341112"/>
            <a:ext cx="4678532" cy="11780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Đặt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vấn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đề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b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Câu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chuyện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dữ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liệu</a:t>
            </a:r>
            <a:endParaRPr sz="4800"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334827" y="1142251"/>
            <a:ext cx="4572000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1</a:t>
            </a:r>
            <a:endParaRPr lang="en-US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1130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sz="287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88258" y="1303972"/>
            <a:ext cx="73152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 Mỹ và châu Âu là hai thị trường có nhiều điểm dữ liệu nhất.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hướng Remote (màu tím) phân bố khá rộng, không tập trung vào một khu vực cụ thể.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endParaRPr lang="vi-V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và On-site (xanh dương, hồng) xuất hiện nhiều ở các thành phố lớn.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vi-VN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xét</a:t>
            </a:r>
            <a:endParaRPr lang="en-US" sz="20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khu vực phát triển có tỷ lệ on-site/hybrid cao hơn khi remote trải rộng toàn cầu.</a:t>
            </a:r>
            <a:endParaRPr lang="vi-VN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🧑‍🏫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vi-VN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 trung bình theo cấp độ kinh nghiệm</a:t>
            </a:r>
            <a:endParaRPr sz="595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199537" y="1026973"/>
            <a:ext cx="65187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 (Expert/Senior Executive): ~195K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(Senior): ~153K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 (Mid-level): ~105K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(Entry): ~79K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Lương tăng theo cấp bậc khá đều, đặc biệt MI → SE có mức tăng mạnh.</a:t>
            </a:r>
            <a:endParaRPr lang="vi-VN" sz="24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363794" y="0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sz="1028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64774" y="1232922"/>
            <a:ext cx="55650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SE: 54% hybrid, 44% remote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MI: ~49% hybrid, 41% remote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EN: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(45%)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45%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471949" y="167149"/>
            <a:ext cx="7167715" cy="9242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📌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sz="3333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012723" y="1260071"/>
            <a:ext cx="65777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Entry-level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Expert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remote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mid-level, senior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hybrid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75302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17638" y="730758"/>
            <a:ext cx="68727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On-site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Engineer, Data Analyst, Data Scientist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43.75% —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Senior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Entry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Expert.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938979" y="29497"/>
            <a:ext cx="6872749" cy="698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KẾT TOÀN PHẦN </a:t>
            </a:r>
            <a:endParaRPr lang="vi-VN" sz="32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38980" y="727587"/>
            <a:ext cx="687274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1">
                  <a:lumMod val="75000"/>
                </a:schemeClr>
              </a:buClr>
            </a:pPr>
            <a:r>
              <a:rPr lang="vi-V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2020–2023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ương ngành Data Science &amp; AI tăng mạnh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ập trung chủ yếu tại Mỹ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hiên nhiều về Senior-level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ức lương cao nhất thuộc các vị trí Lead/Architect</a:t>
            </a: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 hình remote chiếm gần 44% toàn thị trường.</a:t>
            </a:r>
            <a:endParaRPr lang="en-US" sz="1800" b="1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sldNum" idx="4294967295"/>
          </p:nvPr>
        </p:nvSpPr>
        <p:spPr>
          <a:xfrm>
            <a:off x="8556625" y="4813300"/>
            <a:ext cx="587375" cy="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3" name="3610090091-preview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fade in="250,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8323" y="0"/>
            <a:ext cx="9242323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10000">
        <p15:prstTrans prst="airplane"/>
        <p:sndAc>
          <p:stSnd>
            <p:snd r:embed="rId4" name="click.wav"/>
          </p:stSnd>
        </p:sndAc>
      </p:transition>
    </mc:Choice>
    <mc:Fallback>
      <p:transition spd="slow" advTm="10000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9" name="Google Shape;259;p22"/>
          <p:cNvSpPr txBox="1">
            <a:spLocks noGrp="1"/>
          </p:cNvSpPr>
          <p:nvPr>
            <p:ph type="sldNum" idx="4294967295"/>
          </p:nvPr>
        </p:nvSpPr>
        <p:spPr>
          <a:xfrm>
            <a:off x="8556625" y="4813300"/>
            <a:ext cx="587375" cy="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67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 rot="20664379">
            <a:off x="39484" y="2277155"/>
            <a:ext cx="47168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sincerely appreciate you taking the time to listen to our presentation</a:t>
            </a:r>
            <a:endParaRPr lang="en-US" sz="3200" b="1" dirty="0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1371600" y="130868"/>
            <a:ext cx="6187735" cy="5012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8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2020,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giới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đóng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vì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thầm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tồn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vỏn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vẹn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76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đạt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92.000 USD,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2023,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3.755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trung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vọt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lên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149.045 USD —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b="0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60%.</a:t>
            </a:r>
            <a:endParaRPr lang="en-US" sz="2000" b="0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6200" indent="0">
              <a:buNone/>
            </a:pP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Câu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chuyện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nhật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ký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kỹ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kìm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hãm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bởi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Data/AI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bùng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nổ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"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mỏ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kỷ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 Remote work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“VUA"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nay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nhường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phòng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(On-site). Israel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âm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thầm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vượt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Mỹ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2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</a:t>
            </a:r>
            <a:endParaRPr sz="2800" b="0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686130" y="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Giải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thích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về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bộ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dữ</a:t>
            </a:r>
            <a:r>
              <a:rPr lang="en-US" sz="36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3600" b="1" dirty="0" err="1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liệu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676507" y="468351"/>
            <a:ext cx="7980863" cy="4675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file ds_salaries.csv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cấu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trúc</a:t>
            </a:r>
            <a:endParaRPr lang="en-US" sz="16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6200" indent="0" algn="ctr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gốc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11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quan</a:t>
            </a:r>
            <a:r>
              <a:rPr lang="en-US" sz="1600" b="1" kern="1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trọng</a:t>
            </a:r>
            <a:endParaRPr lang="en-US" sz="1600" b="1" kern="1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work_year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(2020-2023).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experience_level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Cấp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bậc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(EN, MI, SE, EX).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employment_type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tuyển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(Full-time, Part-time...).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job_title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vị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trí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(93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nhau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salary_in_usd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Mức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lương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quy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sang USD (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cột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remote_ratio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Tỷ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xa (0, 50, 100).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company_size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Quy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ty (S, M, L).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điểm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ty,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nơi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cư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trú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06144" cy="5220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12513</Words>
  <Application>WPS Presentation</Application>
  <PresentationFormat>On-screen Show (16:9)</PresentationFormat>
  <Paragraphs>857</Paragraphs>
  <Slides>67</Slides>
  <Notes>67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Arial</vt:lpstr>
      <vt:lpstr>SimSun</vt:lpstr>
      <vt:lpstr>Wingdings</vt:lpstr>
      <vt:lpstr>Arial</vt:lpstr>
      <vt:lpstr>Hind</vt:lpstr>
      <vt:lpstr>Calibri</vt:lpstr>
      <vt:lpstr>Times New Roman</vt:lpstr>
      <vt:lpstr>Aptos</vt:lpstr>
      <vt:lpstr>Segoe UI</vt:lpstr>
      <vt:lpstr>Microsoft YaHei</vt:lpstr>
      <vt:lpstr>Arial Unicode MS</vt:lpstr>
      <vt:lpstr>Dumaine</vt:lpstr>
      <vt:lpstr>Data Salary 2020–2023 Từ đại dịch đến thời hoàng kim của ngành Data &amp; AI</vt:lpstr>
      <vt:lpstr>GIỚI THIỆU DỰ ÁN </vt:lpstr>
      <vt:lpstr>CHÀO MỪNG  QUÝ THẦY CÔ </vt:lpstr>
      <vt:lpstr>MEMBER SHIP</vt:lpstr>
      <vt:lpstr>MEMBER SHIP </vt:lpstr>
      <vt:lpstr>Đặt vấn đề  Câu chuyện dữ liệu</vt:lpstr>
      <vt:lpstr>PowerPoint 演示文稿</vt:lpstr>
      <vt:lpstr>Giải thích về bộ dữ liệu</vt:lpstr>
      <vt:lpstr>PowerPoint 演示文稿</vt:lpstr>
      <vt:lpstr>PowerPoint 演示文稿</vt:lpstr>
      <vt:lpstr>PowerPoint 演示文稿</vt:lpstr>
      <vt:lpstr>DASHBOARD CHI TIẾT</vt:lpstr>
      <vt:lpstr>PowerPoint 演示文稿</vt:lpstr>
      <vt:lpstr>1. Dashboard DATA SCIENCE &amp; AI SALARY ANALYSIS 2020–2023</vt:lpstr>
      <vt:lpstr>Biểu đồ đường: Average Salary (USD)</vt:lpstr>
      <vt:lpstr>Nhận xét</vt:lpstr>
      <vt:lpstr>2. Tỷ lệ lương trung bình theo năm</vt:lpstr>
      <vt:lpstr>3. Tổng kết </vt:lpstr>
      <vt:lpstr>DASHBOARD TỔNG QUAN</vt:lpstr>
      <vt:lpstr>PowerPoint 演示文稿</vt:lpstr>
      <vt:lpstr>1. Các chỉ số tổng quan (KPIs)</vt:lpstr>
      <vt:lpstr>PowerPoint 演示文稿</vt:lpstr>
      <vt:lpstr>2. Biểu đồ lương theo năm  Average Salary by work_year</vt:lpstr>
      <vt:lpstr>3. Tổng nhân sự theo level (experience_level)</vt:lpstr>
      <vt:lpstr>4. Nhân sự theo remote_ratio (mức độ làm từ xa)</vt:lpstr>
      <vt:lpstr>4. Nhân sự theo remote_ratio (mức độ làm từ xa)</vt:lpstr>
      <vt:lpstr>🌍 5. Top 10 quốc gia có lương trung bình cao nhất Biểu đồ cột thể hiện lương trung bình theo company_location</vt:lpstr>
      <vt:lpstr>6. Bộ lọc (Filters)</vt:lpstr>
      <vt:lpstr>7. Tổng kết </vt:lpstr>
      <vt:lpstr>DASHBOARD  CÔNG VIỆC </vt:lpstr>
      <vt:lpstr>PowerPoint 演示文稿</vt:lpstr>
      <vt:lpstr>1. Các chỉ số tổng quan (KPIs)</vt:lpstr>
      <vt:lpstr>PowerPoint 演示文稿</vt:lpstr>
      <vt:lpstr>🌍 2. Bản đồ lương trung bình theo khu vực &amp; công việc</vt:lpstr>
      <vt:lpstr>🌍 2. Bản đồ lương trung bình theo khu vực &amp; công việc</vt:lpstr>
      <vt:lpstr>🌍 2. Bản đồ lương trung bình theo khu vực &amp; công việc</vt:lpstr>
      <vt:lpstr>3. Lương theo quy mô công ty (company_size)</vt:lpstr>
      <vt:lpstr>4. Lương theo job_title (rất quan trọng)</vt:lpstr>
      <vt:lpstr>🧑‍💻 5. Ảnh hưởng của remote_ratio đến lương</vt:lpstr>
      <vt:lpstr>6. Lương theo level (experience_level)</vt:lpstr>
      <vt:lpstr>7. Tổng kết </vt:lpstr>
      <vt:lpstr>DASHBOARD  KHU VỰC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 Tổng kết </vt:lpstr>
      <vt:lpstr>DASHBOARD KINH NGHIỆM &amp; REMOTE </vt:lpstr>
      <vt:lpstr>PowerPoint 演示文稿</vt:lpstr>
      <vt:lpstr>1. Các chỉ số tổng quan (KPIs)</vt:lpstr>
      <vt:lpstr>PowerPoint 演示文稿</vt:lpstr>
      <vt:lpstr>🎯 2. Lương trung bình theo trạng thái làm việc  (Remote / On-site / Hybrid)</vt:lpstr>
      <vt:lpstr>👩‍💻 3. Số lượng nhân sự theo job_title</vt:lpstr>
      <vt:lpstr>🌍 4. Nhân sự theo vùng địa lý &amp; trạng thái làm việc</vt:lpstr>
      <vt:lpstr>🧑‍🏫 5. Lương trung bình theo cấp độ kinh nghiệm</vt:lpstr>
      <vt:lpstr>📊 6. Tỷ lệ nhân sự theo kinh nghiệm và trạng thái làm việc</vt:lpstr>
      <vt:lpstr>📌 Nhận xét</vt:lpstr>
      <vt:lpstr>7. Tổng kết </vt:lpstr>
      <vt:lpstr>TỔNG KẾT TOÀN PHẦN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Diep The Tai</cp:lastModifiedBy>
  <cp:revision>78</cp:revision>
  <dcterms:created xsi:type="dcterms:W3CDTF">2025-11-28T04:31:05Z</dcterms:created>
  <dcterms:modified xsi:type="dcterms:W3CDTF">2025-11-28T04:31:19Z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CBFFC5710B6B4FDF90ED7B07BF7D7D4A_12</vt:lpwstr>
  </property>
  <property fmtid="{D5CDD505-2E9C-101B-9397-08002B2CF9AE}" pid="3" name="KSOProductBuildVer">
    <vt:lpwstr>1033-12.2.0.22549</vt:lpwstr>
  </property>
</Properties>
</file>